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23"/>
  </p:notesMasterIdLst>
  <p:sldIdLst>
    <p:sldId id="407" r:id="rId4"/>
    <p:sldId id="408" r:id="rId5"/>
    <p:sldId id="409" r:id="rId6"/>
    <p:sldId id="413" r:id="rId7"/>
    <p:sldId id="416" r:id="rId8"/>
    <p:sldId id="414" r:id="rId9"/>
    <p:sldId id="417" r:id="rId10"/>
    <p:sldId id="411" r:id="rId11"/>
    <p:sldId id="410" r:id="rId12"/>
    <p:sldId id="397" r:id="rId13"/>
    <p:sldId id="415" r:id="rId14"/>
    <p:sldId id="373" r:id="rId15"/>
    <p:sldId id="401" r:id="rId16"/>
    <p:sldId id="400" r:id="rId17"/>
    <p:sldId id="404" r:id="rId18"/>
    <p:sldId id="405" r:id="rId19"/>
    <p:sldId id="406" r:id="rId20"/>
    <p:sldId id="385" r:id="rId21"/>
    <p:sldId id="3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DAE0E3-8933-4DA1-A323-FCB5DE1C6F80}" v="4" dt="2024-05-07T13:54:05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7058" autoAdjust="0"/>
  </p:normalViewPr>
  <p:slideViewPr>
    <p:cSldViewPr snapToGrid="0">
      <p:cViewPr varScale="1">
        <p:scale>
          <a:sx n="51" d="100"/>
          <a:sy n="51" d="100"/>
        </p:scale>
        <p:origin x="12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ffleck, Dallan K." userId="af1f8912-9885-4d57-8874-62a5933a3125" providerId="ADAL" clId="{36DAE0E3-8933-4DA1-A323-FCB5DE1C6F80}"/>
    <pc:docChg chg="undo custSel addSld delSld modSld sldOrd">
      <pc:chgData name="Affleck, Dallan K." userId="af1f8912-9885-4d57-8874-62a5933a3125" providerId="ADAL" clId="{36DAE0E3-8933-4DA1-A323-FCB5DE1C6F80}" dt="2024-05-07T15:16:58.286" v="171" actId="6549"/>
      <pc:docMkLst>
        <pc:docMk/>
      </pc:docMkLst>
      <pc:sldChg chg="modNotesTx">
        <pc:chgData name="Affleck, Dallan K." userId="af1f8912-9885-4d57-8874-62a5933a3125" providerId="ADAL" clId="{36DAE0E3-8933-4DA1-A323-FCB5DE1C6F80}" dt="2024-05-07T15:16:01.291" v="164" actId="6549"/>
        <pc:sldMkLst>
          <pc:docMk/>
          <pc:sldMk cId="1612786916" sldId="373"/>
        </pc:sldMkLst>
      </pc:sldChg>
      <pc:sldChg chg="delSp modSp add mod">
        <pc:chgData name="Affleck, Dallan K." userId="af1f8912-9885-4d57-8874-62a5933a3125" providerId="ADAL" clId="{36DAE0E3-8933-4DA1-A323-FCB5DE1C6F80}" dt="2024-05-07T13:55:14.472" v="159" actId="20577"/>
        <pc:sldMkLst>
          <pc:docMk/>
          <pc:sldMk cId="1037216016" sldId="397"/>
        </pc:sldMkLst>
        <pc:spChg chg="mod">
          <ac:chgData name="Affleck, Dallan K." userId="af1f8912-9885-4d57-8874-62a5933a3125" providerId="ADAL" clId="{36DAE0E3-8933-4DA1-A323-FCB5DE1C6F80}" dt="2024-05-07T13:55:14.472" v="159" actId="20577"/>
          <ac:spMkLst>
            <pc:docMk/>
            <pc:sldMk cId="1037216016" sldId="397"/>
            <ac:spMk id="14" creationId="{96B05757-74B8-4FC8-8937-924ACCA693EE}"/>
          </ac:spMkLst>
        </pc:spChg>
        <pc:picChg chg="del">
          <ac:chgData name="Affleck, Dallan K." userId="af1f8912-9885-4d57-8874-62a5933a3125" providerId="ADAL" clId="{36DAE0E3-8933-4DA1-A323-FCB5DE1C6F80}" dt="2024-05-07T13:54:36.811" v="157" actId="478"/>
          <ac:picMkLst>
            <pc:docMk/>
            <pc:sldMk cId="1037216016" sldId="397"/>
            <ac:picMk id="2" creationId="{870E4445-CDE7-5CCF-D0F2-96CA1FA5E2C8}"/>
          </ac:picMkLst>
        </pc:picChg>
      </pc:sldChg>
      <pc:sldChg chg="modNotesTx">
        <pc:chgData name="Affleck, Dallan K." userId="af1f8912-9885-4d57-8874-62a5933a3125" providerId="ADAL" clId="{36DAE0E3-8933-4DA1-A323-FCB5DE1C6F80}" dt="2024-05-07T15:15:50.341" v="162" actId="6549"/>
        <pc:sldMkLst>
          <pc:docMk/>
          <pc:sldMk cId="2618224664" sldId="400"/>
        </pc:sldMkLst>
      </pc:sldChg>
      <pc:sldChg chg="modNotesTx">
        <pc:chgData name="Affleck, Dallan K." userId="af1f8912-9885-4d57-8874-62a5933a3125" providerId="ADAL" clId="{36DAE0E3-8933-4DA1-A323-FCB5DE1C6F80}" dt="2024-05-07T15:15:55.374" v="163" actId="6549"/>
        <pc:sldMkLst>
          <pc:docMk/>
          <pc:sldMk cId="3184461252" sldId="401"/>
        </pc:sldMkLst>
      </pc:sldChg>
      <pc:sldChg chg="modSp mod modNotesTx">
        <pc:chgData name="Affleck, Dallan K." userId="af1f8912-9885-4d57-8874-62a5933a3125" providerId="ADAL" clId="{36DAE0E3-8933-4DA1-A323-FCB5DE1C6F80}" dt="2024-05-07T15:16:58.286" v="171" actId="6549"/>
        <pc:sldMkLst>
          <pc:docMk/>
          <pc:sldMk cId="953203967" sldId="407"/>
        </pc:sldMkLst>
        <pc:spChg chg="mod">
          <ac:chgData name="Affleck, Dallan K." userId="af1f8912-9885-4d57-8874-62a5933a3125" providerId="ADAL" clId="{36DAE0E3-8933-4DA1-A323-FCB5DE1C6F80}" dt="2024-05-07T13:30:16.169" v="93" actId="20577"/>
          <ac:spMkLst>
            <pc:docMk/>
            <pc:sldMk cId="953203967" sldId="407"/>
            <ac:spMk id="5" creationId="{7F43DFF5-778F-4F5B-8ED4-DE969B82720E}"/>
          </ac:spMkLst>
        </pc:spChg>
      </pc:sldChg>
      <pc:sldChg chg="addSp delSp modSp mod modNotesTx">
        <pc:chgData name="Affleck, Dallan K." userId="af1f8912-9885-4d57-8874-62a5933a3125" providerId="ADAL" clId="{36DAE0E3-8933-4DA1-A323-FCB5DE1C6F80}" dt="2024-05-07T15:16:50.493" v="170" actId="6549"/>
        <pc:sldMkLst>
          <pc:docMk/>
          <pc:sldMk cId="3113354889" sldId="408"/>
        </pc:sldMkLst>
        <pc:spChg chg="mod">
          <ac:chgData name="Affleck, Dallan K." userId="af1f8912-9885-4d57-8874-62a5933a3125" providerId="ADAL" clId="{36DAE0E3-8933-4DA1-A323-FCB5DE1C6F80}" dt="2024-05-07T13:34:48.477" v="100" actId="14100"/>
          <ac:spMkLst>
            <pc:docMk/>
            <pc:sldMk cId="3113354889" sldId="408"/>
            <ac:spMk id="4" creationId="{9378929A-A809-6CE8-88C3-2CD1A66260CC}"/>
          </ac:spMkLst>
        </pc:spChg>
        <pc:picChg chg="add del mod">
          <ac:chgData name="Affleck, Dallan K." userId="af1f8912-9885-4d57-8874-62a5933a3125" providerId="ADAL" clId="{36DAE0E3-8933-4DA1-A323-FCB5DE1C6F80}" dt="2024-05-07T13:40:47.592" v="122" actId="14100"/>
          <ac:picMkLst>
            <pc:docMk/>
            <pc:sldMk cId="3113354889" sldId="408"/>
            <ac:picMk id="2" creationId="{870E4445-CDE7-5CCF-D0F2-96CA1FA5E2C8}"/>
          </ac:picMkLst>
        </pc:picChg>
        <pc:picChg chg="add del mod ord">
          <ac:chgData name="Affleck, Dallan K." userId="af1f8912-9885-4d57-8874-62a5933a3125" providerId="ADAL" clId="{36DAE0E3-8933-4DA1-A323-FCB5DE1C6F80}" dt="2024-05-07T13:36:57.225" v="110" actId="478"/>
          <ac:picMkLst>
            <pc:docMk/>
            <pc:sldMk cId="3113354889" sldId="408"/>
            <ac:picMk id="5" creationId="{E17701A1-07F0-0F59-2798-8B3BB4BE5BB6}"/>
          </ac:picMkLst>
        </pc:picChg>
        <pc:picChg chg="mod">
          <ac:chgData name="Affleck, Dallan K." userId="af1f8912-9885-4d57-8874-62a5933a3125" providerId="ADAL" clId="{36DAE0E3-8933-4DA1-A323-FCB5DE1C6F80}" dt="2024-05-07T13:40:15.533" v="119" actId="1076"/>
          <ac:picMkLst>
            <pc:docMk/>
            <pc:sldMk cId="3113354889" sldId="408"/>
            <ac:picMk id="6" creationId="{73428B02-5B8A-3DAD-CCCE-31075DA1D897}"/>
          </ac:picMkLst>
        </pc:picChg>
      </pc:sldChg>
      <pc:sldChg chg="modNotesTx">
        <pc:chgData name="Affleck, Dallan K." userId="af1f8912-9885-4d57-8874-62a5933a3125" providerId="ADAL" clId="{36DAE0E3-8933-4DA1-A323-FCB5DE1C6F80}" dt="2024-05-07T15:16:46.852" v="169" actId="6549"/>
        <pc:sldMkLst>
          <pc:docMk/>
          <pc:sldMk cId="1625568766" sldId="409"/>
        </pc:sldMkLst>
      </pc:sldChg>
      <pc:sldChg chg="modSp mod ord modNotesTx">
        <pc:chgData name="Affleck, Dallan K." userId="af1f8912-9885-4d57-8874-62a5933a3125" providerId="ADAL" clId="{36DAE0E3-8933-4DA1-A323-FCB5DE1C6F80}" dt="2024-05-07T15:16:14.279" v="165" actId="6549"/>
        <pc:sldMkLst>
          <pc:docMk/>
          <pc:sldMk cId="361021579" sldId="410"/>
        </pc:sldMkLst>
        <pc:spChg chg="mod">
          <ac:chgData name="Affleck, Dallan K." userId="af1f8912-9885-4d57-8874-62a5933a3125" providerId="ADAL" clId="{36DAE0E3-8933-4DA1-A323-FCB5DE1C6F80}" dt="2024-05-07T13:50:58.664" v="138" actId="20577"/>
          <ac:spMkLst>
            <pc:docMk/>
            <pc:sldMk cId="361021579" sldId="410"/>
            <ac:spMk id="18" creationId="{2658E1F9-F8DF-4426-9FFC-215F9F612C46}"/>
          </ac:spMkLst>
        </pc:spChg>
      </pc:sldChg>
      <pc:sldChg chg="addSp delSp modSp mod ord modNotesTx">
        <pc:chgData name="Affleck, Dallan K." userId="af1f8912-9885-4d57-8874-62a5933a3125" providerId="ADAL" clId="{36DAE0E3-8933-4DA1-A323-FCB5DE1C6F80}" dt="2024-05-07T15:16:28.728" v="166" actId="6549"/>
        <pc:sldMkLst>
          <pc:docMk/>
          <pc:sldMk cId="1668814794" sldId="411"/>
        </pc:sldMkLst>
        <pc:picChg chg="add mod">
          <ac:chgData name="Affleck, Dallan K." userId="af1f8912-9885-4d57-8874-62a5933a3125" providerId="ADAL" clId="{36DAE0E3-8933-4DA1-A323-FCB5DE1C6F80}" dt="2024-05-07T13:18:03.676" v="45"/>
          <ac:picMkLst>
            <pc:docMk/>
            <pc:sldMk cId="1668814794" sldId="411"/>
            <ac:picMk id="3" creationId="{2C4D2ED5-D1D1-882F-BA81-F6360709F186}"/>
          </ac:picMkLst>
        </pc:picChg>
        <pc:picChg chg="del">
          <ac:chgData name="Affleck, Dallan K." userId="af1f8912-9885-4d57-8874-62a5933a3125" providerId="ADAL" clId="{36DAE0E3-8933-4DA1-A323-FCB5DE1C6F80}" dt="2024-05-07T14:39:55.553" v="161" actId="478"/>
          <ac:picMkLst>
            <pc:docMk/>
            <pc:sldMk cId="1668814794" sldId="411"/>
            <ac:picMk id="5" creationId="{CD80752A-30B0-6102-3012-9D421898DEC3}"/>
          </ac:picMkLst>
        </pc:picChg>
      </pc:sldChg>
      <pc:sldChg chg="modSp del mod">
        <pc:chgData name="Affleck, Dallan K." userId="af1f8912-9885-4d57-8874-62a5933a3125" providerId="ADAL" clId="{36DAE0E3-8933-4DA1-A323-FCB5DE1C6F80}" dt="2024-05-07T13:44:31.736" v="132" actId="47"/>
        <pc:sldMkLst>
          <pc:docMk/>
          <pc:sldMk cId="2461897389" sldId="412"/>
        </pc:sldMkLst>
        <pc:spChg chg="mod">
          <ac:chgData name="Affleck, Dallan K." userId="af1f8912-9885-4d57-8874-62a5933a3125" providerId="ADAL" clId="{36DAE0E3-8933-4DA1-A323-FCB5DE1C6F80}" dt="2024-05-07T13:42:59.912" v="130" actId="20577"/>
          <ac:spMkLst>
            <pc:docMk/>
            <pc:sldMk cId="2461897389" sldId="412"/>
            <ac:spMk id="14" creationId="{96B05757-74B8-4FC8-8937-924ACCA693EE}"/>
          </ac:spMkLst>
        </pc:spChg>
      </pc:sldChg>
      <pc:sldChg chg="modSp mod modNotesTx">
        <pc:chgData name="Affleck, Dallan K." userId="af1f8912-9885-4d57-8874-62a5933a3125" providerId="ADAL" clId="{36DAE0E3-8933-4DA1-A323-FCB5DE1C6F80}" dt="2024-05-07T15:16:42.671" v="168" actId="6549"/>
        <pc:sldMkLst>
          <pc:docMk/>
          <pc:sldMk cId="911120368" sldId="413"/>
        </pc:sldMkLst>
        <pc:spChg chg="mod">
          <ac:chgData name="Affleck, Dallan K." userId="af1f8912-9885-4d57-8874-62a5933a3125" providerId="ADAL" clId="{36DAE0E3-8933-4DA1-A323-FCB5DE1C6F80}" dt="2024-05-07T13:26:03.225" v="58" actId="6549"/>
          <ac:spMkLst>
            <pc:docMk/>
            <pc:sldMk cId="911120368" sldId="413"/>
            <ac:spMk id="18" creationId="{2658E1F9-F8DF-4426-9FFC-215F9F612C46}"/>
          </ac:spMkLst>
        </pc:spChg>
      </pc:sldChg>
      <pc:sldChg chg="modNotesTx">
        <pc:chgData name="Affleck, Dallan K." userId="af1f8912-9885-4d57-8874-62a5933a3125" providerId="ADAL" clId="{36DAE0E3-8933-4DA1-A323-FCB5DE1C6F80}" dt="2024-05-07T15:16:35.510" v="167" actId="6549"/>
        <pc:sldMkLst>
          <pc:docMk/>
          <pc:sldMk cId="1588373956" sldId="414"/>
        </pc:sldMkLst>
      </pc:sldChg>
      <pc:sldChg chg="addSp modSp mod">
        <pc:chgData name="Affleck, Dallan K." userId="af1f8912-9885-4d57-8874-62a5933a3125" providerId="ADAL" clId="{36DAE0E3-8933-4DA1-A323-FCB5DE1C6F80}" dt="2024-05-07T13:55:58.218" v="160" actId="255"/>
        <pc:sldMkLst>
          <pc:docMk/>
          <pc:sldMk cId="3510022316" sldId="415"/>
        </pc:sldMkLst>
        <pc:spChg chg="mod">
          <ac:chgData name="Affleck, Dallan K." userId="af1f8912-9885-4d57-8874-62a5933a3125" providerId="ADAL" clId="{36DAE0E3-8933-4DA1-A323-FCB5DE1C6F80}" dt="2024-05-07T13:55:58.218" v="160" actId="255"/>
          <ac:spMkLst>
            <pc:docMk/>
            <pc:sldMk cId="3510022316" sldId="415"/>
            <ac:spMk id="2" creationId="{8392A7DF-1AEA-FE2A-86EF-B9FF63415CE6}"/>
          </ac:spMkLst>
        </pc:spChg>
        <pc:picChg chg="add mod ord">
          <ac:chgData name="Affleck, Dallan K." userId="af1f8912-9885-4d57-8874-62a5933a3125" providerId="ADAL" clId="{36DAE0E3-8933-4DA1-A323-FCB5DE1C6F80}" dt="2024-05-07T13:54:11.893" v="156" actId="167"/>
          <ac:picMkLst>
            <pc:docMk/>
            <pc:sldMk cId="3510022316" sldId="415"/>
            <ac:picMk id="4" creationId="{384D0D4D-6D5A-5F68-B427-BB5CB0618A1F}"/>
          </ac:picMkLst>
        </pc:picChg>
      </pc:sldChg>
    </pc:docChg>
  </pc:docChgLst>
  <pc:docChgLst>
    <pc:chgData name="Affleck, Dallan K." userId="af1f8912-9885-4d57-8874-62a5933a3125" providerId="ADAL" clId="{196D7EEA-05D6-481E-9496-ECE37CE65B2D}"/>
    <pc:docChg chg="modSld">
      <pc:chgData name="Affleck, Dallan K." userId="af1f8912-9885-4d57-8874-62a5933a3125" providerId="ADAL" clId="{196D7EEA-05D6-481E-9496-ECE37CE65B2D}" dt="2024-05-06T15:56:36.971" v="0" actId="1076"/>
      <pc:docMkLst>
        <pc:docMk/>
      </pc:docMkLst>
      <pc:sldChg chg="modSp mod">
        <pc:chgData name="Affleck, Dallan K." userId="af1f8912-9885-4d57-8874-62a5933a3125" providerId="ADAL" clId="{196D7EEA-05D6-481E-9496-ECE37CE65B2D}" dt="2024-05-06T15:56:36.971" v="0" actId="1076"/>
        <pc:sldMkLst>
          <pc:docMk/>
          <pc:sldMk cId="361021579" sldId="410"/>
        </pc:sldMkLst>
        <pc:spChg chg="mod">
          <ac:chgData name="Affleck, Dallan K." userId="af1f8912-9885-4d57-8874-62a5933a3125" providerId="ADAL" clId="{196D7EEA-05D6-481E-9496-ECE37CE65B2D}" dt="2024-05-06T15:56:36.971" v="0" actId="1076"/>
          <ac:spMkLst>
            <pc:docMk/>
            <pc:sldMk cId="361021579" sldId="410"/>
            <ac:spMk id="18" creationId="{2658E1F9-F8DF-4426-9FFC-215F9F612C46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17:06:44.8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7647 30,'-1018'0,"972"-2,-58-10,-37-3,-408 14,257 3,-2276-2,2410 13,37-1,-34-10,-5 1,31 11,-12 0,-211-12,182-3,139 2,-1 2,-34 9,32-6,-52 3,-329-8,197-2,-416 1,608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17:06:49.4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13303 1,'-547'0,"519"1,1 2,-33 7,-37 4,71-13,-104 11,3 3,-7 2,-51 10,40-7,37-4,-107 22,91-13,-126 8,99-22,-6 0,-209 6,334-16,-1 2,-35 8,-43 3,-247-12,181-3,-3240 1,3227-16,38 2,5 14,-37-2,17-22,-156 19,188 7,-107-18,47 1,-13 2,41-1,-187 9,216 6,121-2,-1-1,0-1,1-1,0 0,-23-10,18 7,-1 0,-30-4,-35 3,-142 8,110 2,-1601-2,1671 2,-57 10,-49 3,145-15,-27 0,0 2,-48 8,36-2,-1-2,-61-1,78-3,-60 11,59-6,-50 1,-93-7,86-2,66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17:06:53.2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9371 2,'-62'-1,"-7"0,-128 15,-180 43,63-16,88-28,26-2,-208 9,-2-21,146-1,-1250 2,1276 16,27 0,-388-15,282-3,54 17,6 0,-1497-15,777-2,289 2,662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14:32:47.7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880 1,'-13'0,"-121"2,99 1,-63 12,68-8,-1-2,-36 2,58-6,-1 0,1 1,0 1,0-1,-15 7,13-4,0-1,-24 5,-29-4,43-4,-34 6,17-2,0-1,-70-2,87-2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14:32:53.6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354 596,'0'-10,"-1"-1,0 1,-1-1,0 1,-1 0,0 0,-1 0,-4-11,-2 3,0 1,-1-1,-16-18,2-4,19 29,-1 1,-13-17,-111-126,125 145,-3-3,-16-23,19 23,-1-1,1 0,1 0,0-1,-3-13,3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17:07:37.6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1,'66'0,"79"1,-58 14,-57-9,37 3,-31-8,-15 0,-1 0,0 1,21 5,-11 0,-1-2,55 2,62-8,-59 0,409 1,-473 1,-1 2,1 0,-1 2,31 10,27 6,-32-14,84 3,49-11,-52-2,1387 3,-1469-2,62-11,36-3,270 15,-198 2,154-1,-334 2,64 12,15 1,121-14,-129-2,-83 3,0 0,39 10,-34-6,36 3,21-8,-50-1,0 2,45 6,-26 1,89 2,60-12,-83 0,500 0,-601 3,0 0,39 9,18 2,46 1,148 8,-212-23,-12-1,0 2,88 13,-84-5,89 2,-69-7,45 10,28 1,414-13,-265-3,113 2,-370 2,63 11,-5 0,231-8,-184-7,1701 2,-1842 0,0 0,0 1,0-1,0-1,0 1,1 0,-1 0,0 0,0 0,0-1,0 1,2-1,-3 0,0 0,0 1,0-1,0 1,0-1,0 1,0-1,0 1,0-1,-1 0,1 1,0-1,0 1,-1-1,1 1,0-1,0 1,-1-1,1 1,0 0,-1-1,1 1,-1-1,1 1,-1 0,0-1,-19-18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17:07:41.0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0,'28'2,"-1"0,43 11,-26-5,612 88,-275-41,-289-40,164 8,97-23,-198-2,754 1,-497 1,-373 2,60 11,3 0,322-8,-236-7,4519 2,-4694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1T13:46:09.6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6662 10122,'-4'0,"0"0,0-1,0 1,1-1,-1 0,0 0,0-1,0 1,-5-4,-2-1,-16-14,-8-5,30 22,-14-7,-25-21,39 27,0 0,0 0,1-1,-1 1,1-1,1-1,-1 1,1 0,-5-10,6 9,-12-27,0 0,-38-59,33 63,6 9,-1 1,0 0,-33-32,18 26,-2 1,0 1,-38-20,61 38,0-1,-12-11,-5-3,-10-7,-33-34,-47-55,83 86,22 21,1 1,-10-12,9 9,-1 1,0 0,-12-9,9 8,3 3,-16-9,16 11,2 0,-14-10,2-1,14 12,0 0,1 0,0-1,-6-6,-77-106,59 78,5 5,8 9,-2 1,-1 1,-44-41,9 12,-3-1,45 43,-6-3,1-2,0 0,-29-36,-32-47,60 80,8 7,0 0,0 0,-14-24,15 21,0 0,-17-18,3 3,-51-57,51 61,16 15,0 0,-9-16,10 15,-1 1,-11-14,-66-79,19 13,4 4,52 74,-10-18,13 18,-2 1,-9-12,-21-23,24 27,-1 0,-1 2,-1 0,-23-18,-188-146,192 153,-12-12,40 32,-20-12,20 14,0 0,-13-12,-22-21,16 17,-2-5,-46-44,5-10,-34-36,102 114,-168-173,168 173,-6-7,0 0,-20-17,-66-62,21 17,55 54,-30-39,11 13,33 39,-66-68,7 7,49 52,0-2,-15-22,0 0,-16-9,1 1,26 22,-30-49,43 65,-1 0,-14-16,13 17,0-1,-10-15,9 11,-16-18,4 6,-5-5,19 24,0-2,-11-14,11 11,1 0,0 0,1 0,0 0,1-1,0 0,-3-24,1-9,4 26,0-1,-7-23,-30-112,32 133,-1 0,-10-22,-8-22,20 48,-2 0,1 0,-12-17,13 25,-1 0,1-1,0 0,1 0,-8-22,7 16,-1 0,-14-26,-8-20,19 34,-33-80,26 69,12 26,-8-17,10 27,1-1,0 0,0 0,0 0,0 0,0-7,1 10,1 1,0 0,0 0,0-1,0 1,0 0,0 0,1-1,-1 1,0 0,1 0,-1-1,1 1,-1 0,1 0,-1 0,1 0,0 0,0 0,-1 0,1 0,0 0,0 0,0 0,0 0,0 1,0-1,0 0,0 1,1-1,-1 1,2-1,7-2,-6 1,0 1,0 0,0-1,0 0,4-3,-6 4,-1 0,1 0,-1-1,0 1,1-1,-1 1,0-1,0 1,0-1,0 0,0 0,-1 1,1-1,0 0,0-2,1-6,-1 0,0 1,0-1,-1 0,0 0,-1 1,0-1,0 0,-1 1,0-1,-1 1,0-1,-1 1,-8-17,-48-66,54 83,-18-25,13 16,-2 0,-23-25,-31-30,60 65,0 0,-10-16,-4-5,6 9,1-1,-14-25,-5-9,28 46,0 1,-5-16,7 16,0 0,-1 0,-9-13,2 4,0 0,2-1,0 0,-7-20,8 16,-2 1,-19-32,26 47,0-1,0 1,0 0,1-1,-3-8,4 8,-1 1,0-1,-1 1,1 0,-7-10,-7-10,-18-40,20 37,-20-29,28 46,-1 0,2-1,-1 1,-6-27,0 2,-6-10,9 26,1 0,1 0,-6-32,10 33,-1 0,-1 0,-1 0,-11-26,-11-27,2 5,22 58,-2 1,1 1,-8-11,6 10,-12-21,-9-16,20 35,1-1,1 0,-11-24,3-4,-2 1,-2 1,-44-72,53 94,0 0,2 0,-10-28,10 24,-1 1,-12-23,11 25,-9-22,12 23,-18-30,19 36,0 1,0-1,2 0,-1 0,1 0,0-1,1 1,0-1,0-13,-11-51,3 18,4 28,-1 1,-17-45,7 24,12 36,-1 0,0 0,-12-18,9 17,1 0,-9-20,10 18,0 0,-2 1,0 0,0 0,-2 1,0 0,0 1,-25-22,29 27,0 0,0-1,0 0,-9-18,-3-4,-26-29,25 35,-30-52,22 32,20 33,0 0,1 0,-11-27,11 19,5 11,-1 0,0 0,-1 0,-9-16,5 13,1-2,1 1,0-1,0 0,-5-27,1 7,6 24,-9-18,-1-1,8 14,1 0,1 0,-3-18,3 15,-1 1,0 0,-1 0,-17-32,0-2,11 10,9 31,0 0,0 0,-7-13,-4-5,0-1,2 0,-17-61,26 74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1T13:47:30.7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11507 0,'0'1,"-1"0,1 0,-1-1,1 1,-1-1,1 1,-1-1,0 1,1-1,-1 1,0-1,0 1,1-1,-1 0,0 1,0-1,1 0,-1 0,0 1,0-1,0 0,0 0,0 0,-1 0,-22 4,-46 0,-11 1,9 2,-127-4,112-4,32 1,-68 1,99 3,-25 6,-21 3,-179-8,142-7,-840 2,775 8,13 0,61-9,-72 3,65 13,-11 0,-180-12,156-5,-21 1,-186 3,203 4,-37 2,-759-7,452-2,-870 1,1324-2,-65-12,61 7,-48-2,-244 9,153 1,-39-11,-166 3,239 8,-1421-1,1457-8,10 0,-368 7,225 2,-44-1,272-1,1 0,-1-1,1 0,-20-7,18 5,0 0,-24-3,-1 5,23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AC527-857D-495D-8E7E-1C6ABAAA3F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86E0D-DE82-456F-AD96-630014210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7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81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2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4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12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91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97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0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notes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6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62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6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5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6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0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6E0D-DE82-456F-AD96-630014210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7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Innovative crossover style provides a directional interchange with fewer and smaller structures than traditional directional interchange</a:t>
            </a:r>
          </a:p>
          <a:p>
            <a:r>
              <a:rPr lang="en-US" dirty="0"/>
              <a:t>- Braided ramps are used to reconnect Gibson Road and Auto Show Drive following access changes put in place with the recent restriping project</a:t>
            </a:r>
          </a:p>
          <a:p>
            <a:r>
              <a:rPr lang="en-US" dirty="0"/>
              <a:t>Auxiliary lanes between Horizon Drive and the system interchange will protect I-11 traffic from local roadway queuing</a:t>
            </a:r>
          </a:p>
          <a:p>
            <a:endParaRPr lang="en-US" dirty="0"/>
          </a:p>
          <a:p>
            <a:r>
              <a:rPr lang="en-US" dirty="0"/>
              <a:t>27 Bridges within the project footprint.  20 bridges will be maintained or widened, and 6 demolished.  12 New bridges will be constructed.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Adds capacity to meet needs of projected 2040 traffic volume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Restores access to Gibson Road with braided ramps.  Restores and adds access to and from Auto Show Drive with braided ramps.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6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1552F-0557-42C7-8AF7-43E20CC43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162550"/>
            <a:ext cx="2381539" cy="12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41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37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41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37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6057568" cy="25146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7573" y="0"/>
            <a:ext cx="6064427" cy="25146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341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7437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328199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FB4A01-E336-4DEC-8071-EA5C7BA90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137088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746688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7088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6688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7088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6688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pic>
        <p:nvPicPr>
          <p:cNvPr id="24" name="Picture 23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E657DE12-A093-421F-8C42-B9BE42BEA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031" y="1206243"/>
            <a:ext cx="8991599" cy="1994994"/>
          </a:xfrm>
          <a:prstGeom prst="rect">
            <a:avLst/>
          </a:prstGeom>
        </p:spPr>
      </p:pic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41760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9D4098-E66E-4195-AA9B-C21C4EA72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07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47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1447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057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133600" y="2057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667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2667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3276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133600" y="32766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2133600" y="38862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5240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133600" y="4495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5240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5105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524000" y="5715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133600" y="5715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534478" y="8232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40EC7B-2BA7-4276-85AA-9D4C2B98A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7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0A4235A-DFC1-4C60-A599-594F3A82F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19D58-C610-463E-B873-50EE49D5C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63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34885" y="4648200"/>
            <a:ext cx="912223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7" name="Picture 6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95364CC1-C0EA-4497-A628-F6596FDAF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3EC8E-A944-4BBC-A0ED-A1BDFF5D59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02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2300" y="2289177"/>
            <a:ext cx="10058400" cy="1819275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8" name="Picture 7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94134E1F-7997-4A57-AEC2-03E5123D96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4869162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94D0C-D6CF-4831-8BFF-7EC84248F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06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7" name="Picture 6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5BE9999E-12DD-4C57-96CE-385EFBE1C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1714500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663B9-A32E-46A8-ABAB-2931EACBD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0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67200" y="2362200"/>
            <a:ext cx="7924800" cy="4495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289178"/>
            <a:ext cx="3200400" cy="615387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6271"/>
            <a:ext cx="3209365" cy="3218329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39B26-78F2-4F87-86B2-D7A6BC127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90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0" spc="0">
                <a:solidFill>
                  <a:schemeClr val="accent4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2742" y="2362202"/>
            <a:ext cx="5483258" cy="396239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26306" y="2308632"/>
            <a:ext cx="5063059" cy="413684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26306" y="3396342"/>
            <a:ext cx="5065776" cy="2928258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26306" y="2856704"/>
            <a:ext cx="5065776" cy="3208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77457-2B7C-473C-890D-D46B0D1A4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64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43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42660" y="5006340"/>
            <a:ext cx="2819400" cy="14249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93382" y="5181602"/>
            <a:ext cx="3589018" cy="108966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C423126-45E3-44D0-BCC4-037BB5283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2450815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E118F-6A94-418A-BA9F-DBFFE3889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7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40D7F-0479-4782-AAD1-D8D47B773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43" y="5200650"/>
            <a:ext cx="2308266" cy="1200150"/>
          </a:xfrm>
          <a:prstGeom prst="rect">
            <a:avLst/>
          </a:prstGeom>
        </p:spPr>
      </p:pic>
      <p:pic>
        <p:nvPicPr>
          <p:cNvPr id="11" name="Picture 10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3FA9B20-770D-484E-AAFE-1460D93057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473" y="776825"/>
            <a:ext cx="969957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72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157317"/>
            <a:ext cx="10988040" cy="67056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724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28360"/>
            <a:ext cx="10972800" cy="3962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4AB485E5-6E35-4EBE-A609-8E77BE04F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2842275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DAD59-BAB9-4578-AFBB-24CEF471B7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42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vider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52600" y="1981200"/>
            <a:ext cx="2362200" cy="2590800"/>
          </a:xfrm>
          <a:noFill/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600" b="1" spc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2362200"/>
            <a:ext cx="7086600" cy="18288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51720E-9894-4B6E-8EF7-41C5E20E7398}"/>
              </a:ext>
            </a:extLst>
          </p:cNvPr>
          <p:cNvCxnSpPr/>
          <p:nvPr userDrawn="1"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23BE769-5DAC-4206-899C-35EB9D9254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7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2" y="1828800"/>
            <a:ext cx="9143996" cy="16002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CCBE9F37-8AD0-4057-B629-A82BD7E04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15FF7-4030-4C79-8FD9-9D9299834C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98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2882" y="2048256"/>
            <a:ext cx="3780558" cy="942156"/>
          </a:xfrm>
        </p:spPr>
        <p:txBody>
          <a:bodyPr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10738" y="3442003"/>
            <a:ext cx="6165566" cy="288259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67156" y="598932"/>
            <a:ext cx="2819400" cy="1284732"/>
          </a:xfrm>
          <a:noFill/>
        </p:spPr>
        <p:txBody>
          <a:bodyPr>
            <a:noAutofit/>
          </a:bodyPr>
          <a:lstStyle>
            <a:lvl1pPr marL="0" indent="0"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3419856"/>
            <a:ext cx="4343400" cy="3438144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Color block or insert picture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28E79D-3188-45B4-BE21-8AA116F7AB70}"/>
              </a:ext>
            </a:extLst>
          </p:cNvPr>
          <p:cNvSpPr/>
          <p:nvPr userDrawn="1"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52D716-A64A-4080-A78C-48D6FB284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96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gradFill flip="none" rotWithShape="1">
            <a:gsLst>
              <a:gs pos="0">
                <a:srgbClr val="0054A4"/>
              </a:gs>
              <a:gs pos="100000">
                <a:srgbClr val="009999"/>
              </a:gs>
            </a:gsLst>
            <a:lin ang="4620000" scaled="0"/>
            <a:tileRect/>
          </a:gra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B5279-FB27-439C-B52C-993E65AED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6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gradFill>
            <a:gsLst>
              <a:gs pos="0">
                <a:srgbClr val="0054A4"/>
              </a:gs>
              <a:gs pos="100000">
                <a:srgbClr val="009999"/>
              </a:gs>
            </a:gsLst>
            <a:lin ang="4620000" scaled="0"/>
          </a:gra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4453D-18B3-4CF6-8E35-3378C383E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86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">
    <p:bg>
      <p:bgPr>
        <a:gradFill>
          <a:gsLst>
            <a:gs pos="0">
              <a:srgbClr val="0054A4"/>
            </a:gs>
            <a:gs pos="100000">
              <a:srgbClr val="009999"/>
            </a:gs>
          </a:gsLst>
          <a:lin ang="46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  <p:pic>
        <p:nvPicPr>
          <p:cNvPr id="3" name="Picture 2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07BBFA1-B012-4437-B6CF-7D7A3F13F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4C48A8-56A0-43BA-B458-AE1589CFF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20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  <p:pic>
        <p:nvPicPr>
          <p:cNvPr id="3" name="Picture 2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85E4E95-413A-46A5-8CAE-E4BAA1801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298BF-BCE5-4946-B6DE-CEB688912A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02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A12424-9E28-4089-8374-3ACC7D9AC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4A4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7FA74-8E81-4283-AC23-57A04FA8FE5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337FC1-E8B6-4E25-9CC6-D777E91135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5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A94714-39F2-4042-9B92-92E74ED16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649520-A5D6-41F1-A158-DADD35D8E9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1A0B3C7-C56D-45B9-A966-09E04FBC4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2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rgbClr val="009999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photo. When placing a full bleed photo, please bring the logo to the front (right click &gt; Bring to Front)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2EB9E-2CBB-4C46-915B-09893995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43" y="5200650"/>
            <a:ext cx="2308266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127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89F98D-939B-4761-AB32-A263697B34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1E0EA5-AA70-4DED-946B-9FE0FD83678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4B067B9-39B8-4CF9-AFBD-75DFF59D4B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40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8600FA-2667-46FB-B251-15AB4DDFD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5257800" cy="8382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aseline="0"/>
            </a:lvl1pPr>
          </a:lstStyle>
          <a:p>
            <a:pPr lvl="0"/>
            <a:r>
              <a:rPr lang="en-US" dirty="0"/>
              <a:t>Tap to add title 1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23433" y="381000"/>
            <a:ext cx="5257800" cy="841248"/>
          </a:xfrm>
        </p:spPr>
        <p:txBody>
          <a:bodyPr t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 baseline="0">
                <a:solidFill>
                  <a:srgbClr val="0054A4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2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79371-E87C-41D3-AF50-47BAFF0DA7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4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0" y="1450848"/>
            <a:ext cx="4876800" cy="4873752"/>
          </a:xfrm>
        </p:spPr>
        <p:txBody>
          <a:bodyPr>
            <a:noAutofit/>
          </a:bodyPr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0" y="381000"/>
            <a:ext cx="4876800" cy="8382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Tap to add title 2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89904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50848"/>
            <a:ext cx="4873752" cy="4873752"/>
          </a:xfrm>
        </p:spPr>
        <p:txBody>
          <a:bodyPr/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9432" y="381000"/>
            <a:ext cx="4873752" cy="8412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DE58E-5034-46E8-B352-6B3E075A47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58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96D59F-69E8-4897-9160-6D05115A967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F45E3D-E7BA-4CC7-A8D9-F5C0D7880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82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291841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291841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282440" y="0"/>
            <a:ext cx="790956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360DB6-4745-491C-ACAE-38C6A551C75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BF63C6E-8A11-4258-9FCA-36B47543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29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90A341-3788-49F3-8FF7-3CF98042CBD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05BF0BE-2D79-40BA-BB07-53D4D15830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65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939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99C92B-6AF3-4C77-AEAC-EF835A82130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41F953-1709-470C-AE0A-FD3A3ABC5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66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E84073-5A03-4E1F-8670-39545099E29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4A9F7-704E-4B76-B3B7-BEFDD97C5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91210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91210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5C3942-DFEA-461D-942E-272B76F5C8D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295E5E7-3E31-43D1-A33C-F39B63558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D3760-F90B-4C49-A4B3-4A7D513F8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8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590925"/>
            <a:ext cx="7110985" cy="92659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78368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Color block or insert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42377" y="0"/>
            <a:ext cx="384962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Color block or insert photo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3907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54550"/>
            <a:ext cx="7110491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80CE8B-DACA-43C1-BAAD-18EA3ACD7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50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5245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FCA4FA-F6E2-4247-81C7-9AFE906D2BFF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F63028B-22A3-405A-9434-58C8C8D37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97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79923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290014" y="1450848"/>
            <a:ext cx="3294592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0014" y="381000"/>
            <a:ext cx="3294592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E14F06-D4F1-4147-8A25-74D3B6778C1A}"/>
              </a:ext>
            </a:extLst>
          </p:cNvPr>
          <p:cNvCxnSpPr>
            <a:cxnSpLocks/>
          </p:cNvCxnSpPr>
          <p:nvPr userDrawn="1"/>
        </p:nvCxnSpPr>
        <p:spPr>
          <a:xfrm flipH="1">
            <a:off x="7800976" y="685800"/>
            <a:ext cx="380999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6AB649B-70CD-43C6-92B5-46D995239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9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5245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1673"/>
            <a:ext cx="55245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D0132E-20AC-4D97-A27E-615355FF04CB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F4296FA-84D2-4976-A683-CC4A02B96A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50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524499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462991" y="3477768"/>
            <a:ext cx="3061510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EB635A-63BF-44F7-B84F-C90BE467252B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CF2EB7-5657-42C2-B448-3DB67A36D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88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2451354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43146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243146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E1B555-1C82-4FF1-BD58-82F1E77A03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837938" y="685800"/>
            <a:ext cx="286513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44AB455-609E-4F02-909B-0BC270C05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58"/>
          <p:cNvSpPr>
            <a:spLocks noGrp="1"/>
          </p:cNvSpPr>
          <p:nvPr>
            <p:ph type="pic" sz="quarter" idx="12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5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1" name="Picture Placeholder 58"/>
          <p:cNvSpPr>
            <a:spLocks noGrp="1"/>
          </p:cNvSpPr>
          <p:nvPr>
            <p:ph type="pic" sz="quarter" idx="17" hasCustomPrompt="1"/>
          </p:nvPr>
        </p:nvSpPr>
        <p:spPr>
          <a:xfrm>
            <a:off x="2451354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4" name="Picture Placeholder 58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6" name="Picture Placeholder 58"/>
          <p:cNvSpPr>
            <a:spLocks noGrp="1"/>
          </p:cNvSpPr>
          <p:nvPr>
            <p:ph type="pic" sz="quarter" idx="22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7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670292" y="1447800"/>
            <a:ext cx="3914314" cy="4876799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670292" y="381000"/>
            <a:ext cx="3914314" cy="838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Tap to add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D5AD69-5E2D-430E-8F2F-5369B8AAFA84}"/>
              </a:ext>
            </a:extLst>
          </p:cNvPr>
          <p:cNvCxnSpPr>
            <a:cxnSpLocks/>
          </p:cNvCxnSpPr>
          <p:nvPr userDrawn="1"/>
        </p:nvCxnSpPr>
        <p:spPr>
          <a:xfrm flipH="1">
            <a:off x="7289292" y="685800"/>
            <a:ext cx="286513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121509E-894D-4802-9631-2E5026334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10628" y="1447801"/>
            <a:ext cx="6371772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10628" y="381000"/>
            <a:ext cx="6371772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pic>
        <p:nvPicPr>
          <p:cNvPr id="5" name="Picture 4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FADA5FCC-4F99-4917-A763-773E7A473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09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8F0918-3843-469F-AF80-96060C27F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78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443984"/>
            <a:ext cx="10972800" cy="188061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3800"/>
            <a:ext cx="10972800" cy="710184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9FE56-9131-4A47-8C28-A4F15898A2C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05009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7B2B106-5831-4402-8AB9-CD2ACC85D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49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47210"/>
            <a:ext cx="5029200" cy="18773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0752"/>
            <a:ext cx="10972800" cy="399288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447210"/>
            <a:ext cx="5486400" cy="18773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E53B5C-7D14-4590-A0C9-33FCC9E735E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05009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11AFE21-0BAE-400E-A4C8-192C5AAEA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2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22656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22656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576098"/>
            <a:ext cx="109728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FCF9A-5B08-47E4-9AB1-17E839421E5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2023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4EC1B-C163-418C-B3FC-F4F355152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682127"/>
            <a:ext cx="7130970" cy="12954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86162" cy="3429000"/>
          </a:xfrm>
          <a:solidFill>
            <a:schemeClr val="bg2">
              <a:lumMod val="75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50170" y="0"/>
            <a:ext cx="3840480" cy="3952973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8350170" y="4021904"/>
            <a:ext cx="3841830" cy="2836099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52482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98BD7-6C68-4585-AA0B-08FF60BC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83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9528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576098"/>
            <a:ext cx="50292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86475" y="3575462"/>
            <a:ext cx="5495925" cy="2728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397E77-E6A3-4B1B-91AA-70A20EFCD1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2023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DB3BD32-C1BB-48DD-82FD-344EBBFD2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1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3012" y="5486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383D76-BA13-4A8E-987B-7CDD2F4C4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7931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C9FF134-81A0-4D22-90EC-6B8243F8B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51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48335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CADC6F-25F7-44E6-B9AA-168A3956F13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7931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22C5910-49FA-4215-B037-7D481C021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54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86098A-42B2-40B3-8326-3D59BB1E517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28834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3D91F3-14FA-4AC9-B058-3A2D31271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66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B2805E-8196-485E-B15F-8D80B5EDB75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28834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501CD45-1FBB-409E-9C9F-198434A42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12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12192000" cy="454914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E68D28-773B-4761-AD33-FD1102CEBC5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6F6C4847-CEDE-4391-9C8C-B30473A9A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0F0C7-CB41-423F-98FA-2F3D75BF9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0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607574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1607574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083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6FC89F-BB60-4ACD-B39B-8244958CB27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832D932-764D-41CC-9270-35D5CCF23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94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2C00C2-9C83-43A0-A8F3-73268B1AD6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22F5C36-FE43-4A3D-B320-DB1F62F81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10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3D58E3-7FDC-46B6-AAAF-CAAA5C476B9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A7D34-5671-4D76-AA80-56339E414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16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19600"/>
            <a:ext cx="10972800" cy="8382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53340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63D5404E-5A80-452B-86AA-FB772238D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757533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6413F7-F04A-4E1B-831A-80BE9F69FF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8911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8999" y="3641598"/>
            <a:ext cx="4858766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9051" y="0"/>
            <a:ext cx="6115051" cy="6858000"/>
          </a:xfr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16513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719000" y="6135623"/>
            <a:ext cx="2739326" cy="16992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18999" y="4705223"/>
            <a:ext cx="4855464" cy="301879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F1A172-AD2E-45F3-AA5D-CBBD3A436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261" y="5219700"/>
            <a:ext cx="2279257" cy="11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971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je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2800" cy="838200"/>
          </a:xfrm>
        </p:spPr>
        <p:txBody>
          <a:bodyPr anchor="b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6764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 algn="r"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DD3FAD2F-FCC6-4764-91D8-178533AED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DDF3C-0D10-4C6D-8F4C-C1E10D99A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45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95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6057781"/>
            <a:ext cx="12192000" cy="800219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Name/location/information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3967845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C2532-6594-4F3A-8926-361E05E7C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050" y="6205779"/>
            <a:ext cx="902508" cy="4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7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4925083"/>
            <a:ext cx="3505200" cy="1046440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Name/location/information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294A5-68B7-4F15-8419-F55793BA1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7975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9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pic>
        <p:nvPicPr>
          <p:cNvPr id="5" name="Picture 4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5B8C9DD7-9B4E-4919-BE30-2429E8699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82339-4682-4AC2-A30D-BE7D58E3AE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5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893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73" y="0"/>
            <a:ext cx="606199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33626" y="0"/>
            <a:ext cx="605837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33626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0C208-03BA-4661-8391-26EBE5877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53981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71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7973022" y="0"/>
            <a:ext cx="4218978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34337-A592-461D-997C-FC44A944F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17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8107680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D7E1C-BEB5-4CD8-93A6-577714F7F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28004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E81ED-03E4-4D77-B0D9-8648F80079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00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-166878" y="1463485"/>
            <a:ext cx="115951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-192278" y="3442075"/>
            <a:ext cx="115951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2 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59182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59182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44958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44958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83820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83820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59182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59182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44958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44958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83820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83820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59182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9182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44958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44958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83820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83820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E19612E1-9D92-4A10-B86E-C19EC489E116}"/>
              </a:ext>
            </a:extLst>
          </p:cNvPr>
          <p:cNvSpPr/>
          <p:nvPr userDrawn="1"/>
        </p:nvSpPr>
        <p:spPr>
          <a:xfrm>
            <a:off x="11349039" y="146348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D0755CE9-59FC-40F8-8172-826B8FA424BC}"/>
              </a:ext>
            </a:extLst>
          </p:cNvPr>
          <p:cNvSpPr/>
          <p:nvPr userDrawn="1"/>
        </p:nvSpPr>
        <p:spPr>
          <a:xfrm>
            <a:off x="11349039" y="344207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C2B3C8B-4A04-46C4-A8CC-4732F2178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23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63485"/>
            <a:ext cx="114300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Click to edit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13198"/>
            <a:ext cx="11430000" cy="438467"/>
          </a:xfrm>
          <a:prstGeom prst="homePlate">
            <a:avLst>
              <a:gd name="adj" fmla="val 34793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2 Header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54977" y="2030243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654977" y="255287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0" hasCustomPrompt="1"/>
          </p:nvPr>
        </p:nvSpPr>
        <p:spPr>
          <a:xfrm>
            <a:off x="614795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indent="0">
              <a:buNone/>
              <a:defRPr sz="14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36" y="2030244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455036" y="2553503"/>
            <a:ext cx="2350008" cy="63030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  <a:p>
            <a:pPr lvl="0"/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4430819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9221968" y="2030244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9221968" y="255287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6" hasCustomPrompt="1"/>
          </p:nvPr>
        </p:nvSpPr>
        <p:spPr>
          <a:xfrm>
            <a:off x="8197750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1654977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1654977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9" hasCustomPrompt="1"/>
          </p:nvPr>
        </p:nvSpPr>
        <p:spPr>
          <a:xfrm>
            <a:off x="614795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455036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455036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2" hasCustomPrompt="1"/>
          </p:nvPr>
        </p:nvSpPr>
        <p:spPr>
          <a:xfrm>
            <a:off x="4430819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221968" y="4084019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221968" y="4610226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5" hasCustomPrompt="1"/>
          </p:nvPr>
        </p:nvSpPr>
        <p:spPr>
          <a:xfrm>
            <a:off x="8197750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654977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654977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7" name="Picture Placeholder 8"/>
          <p:cNvSpPr>
            <a:spLocks noGrp="1"/>
          </p:cNvSpPr>
          <p:nvPr>
            <p:ph type="pic" sz="quarter" idx="48" hasCustomPrompt="1"/>
          </p:nvPr>
        </p:nvSpPr>
        <p:spPr>
          <a:xfrm>
            <a:off x="614795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455036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5455036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0" name="Picture Placeholder 8"/>
          <p:cNvSpPr>
            <a:spLocks noGrp="1"/>
          </p:cNvSpPr>
          <p:nvPr>
            <p:ph type="pic" sz="quarter" idx="51" hasCustomPrompt="1"/>
          </p:nvPr>
        </p:nvSpPr>
        <p:spPr>
          <a:xfrm>
            <a:off x="4430819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221968" y="5425230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9221968" y="596096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3" name="Picture Placeholder 8"/>
          <p:cNvSpPr>
            <a:spLocks noGrp="1"/>
          </p:cNvSpPr>
          <p:nvPr>
            <p:ph type="pic" sz="quarter" idx="54" hasCustomPrompt="1"/>
          </p:nvPr>
        </p:nvSpPr>
        <p:spPr>
          <a:xfrm>
            <a:off x="8197750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6A1CC05-C710-4FBC-BA32-8225F7A2965F}"/>
              </a:ext>
            </a:extLst>
          </p:cNvPr>
          <p:cNvSpPr/>
          <p:nvPr userDrawn="1"/>
        </p:nvSpPr>
        <p:spPr>
          <a:xfrm>
            <a:off x="11349039" y="146348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ECE0F0E3-64CF-4B92-BDD4-924F4C21BF3B}"/>
              </a:ext>
            </a:extLst>
          </p:cNvPr>
          <p:cNvSpPr/>
          <p:nvPr userDrawn="1"/>
        </p:nvSpPr>
        <p:spPr>
          <a:xfrm>
            <a:off x="11349039" y="3513198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A743DC2-72EB-4CAA-83A1-0FCD42D21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0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156" y="3647138"/>
            <a:ext cx="4850075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76949" y="0"/>
            <a:ext cx="6115051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038475" y="6135623"/>
            <a:ext cx="2421065" cy="265177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156" y="4710763"/>
            <a:ext cx="4851749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7DE7A-E661-458D-8DE3-DE14284852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46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rgChar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56527"/>
            <a:ext cx="12192000" cy="550147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JPG/PNG of org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A494C-B8BB-46BC-9D74-144517A8F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9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153D80E-0F93-4F62-9BB7-C8B567170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20" y="2957740"/>
            <a:ext cx="1812760" cy="9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90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0F9B8B-3862-493F-B140-E9306E5FB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9620" y="2957740"/>
            <a:ext cx="1812760" cy="9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50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4A4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7FA74-8E81-4283-AC23-57A04FA8FE5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212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62800" y="1143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0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752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162800" y="2362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162800" y="29718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162800" y="35814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62800" y="4191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162800" y="4800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553200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162800" y="5410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pic>
        <p:nvPicPr>
          <p:cNvPr id="26" name="Picture 2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87879CF-0CEB-47E1-AAD6-415A70944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6DD681-70AD-42C9-B143-5C6680E8A1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888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37488" y="1143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7888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37488" y="1752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7888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37488" y="2362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7888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37488" y="29718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7888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37488" y="35814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7888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237488" y="4191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7888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37488" y="4800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27888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237488" y="5410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4A34FFC-FE98-44FC-BC31-1E30C8D24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2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50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4A4"/>
          </a:solidFill>
          <a:latin typeface="+mj-lt"/>
          <a:ea typeface="+mj-ea"/>
          <a:cs typeface="+mj-cs"/>
        </a:defRPr>
      </a:lvl1pPr>
    </p:titleStyle>
    <p:bodyStyle>
      <a:lvl1pPr marL="233357" indent="-233357" algn="l" defTabSz="914354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ysClr val="windowText" lastClr="FFFFFF"/>
          </a:solidFill>
          <a:latin typeface="+mj-lt"/>
          <a:ea typeface="+mn-ea"/>
          <a:cs typeface="+mn-cs"/>
        </a:defRPr>
      </a:lvl1pPr>
      <a:lvl2pPr marL="640064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ysClr val="windowText" lastClr="FFFFFF"/>
          </a:solidFill>
          <a:latin typeface="+mj-lt"/>
          <a:ea typeface="+mn-ea"/>
          <a:cs typeface="+mn-cs"/>
        </a:defRPr>
      </a:lvl2pPr>
      <a:lvl3pPr marL="1142942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ysClr val="windowText" lastClr="FFFFFF"/>
          </a:solidFill>
          <a:latin typeface="+mj-lt"/>
          <a:ea typeface="+mn-ea"/>
          <a:cs typeface="+mn-cs"/>
        </a:defRPr>
      </a:lvl3pPr>
      <a:lvl4pPr marL="1600120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ysClr val="windowText" lastClr="FFFFFF"/>
          </a:solidFill>
          <a:latin typeface="+mj-lt"/>
          <a:ea typeface="+mn-ea"/>
          <a:cs typeface="+mn-cs"/>
        </a:defRPr>
      </a:lvl4pPr>
      <a:lvl5pPr marL="2057298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ysClr val="windowText" lastClr="FFFFFF"/>
          </a:solidFill>
          <a:latin typeface="+mj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39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0.png"/><Relationship Id="rId18" Type="http://schemas.openxmlformats.org/officeDocument/2006/relationships/customXml" Target="../ink/ink8.xml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customXml" Target="../ink/ink5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8.xml"/><Relationship Id="rId6" Type="http://schemas.openxmlformats.org/officeDocument/2006/relationships/customXml" Target="../ink/ink2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customXml" Target="../ink/ink4.xml"/><Relationship Id="rId19" Type="http://schemas.openxmlformats.org/officeDocument/2006/relationships/image" Target="../media/image23.png"/><Relationship Id="rId4" Type="http://schemas.openxmlformats.org/officeDocument/2006/relationships/customXml" Target="../ink/ink1.xml"/><Relationship Id="rId9" Type="http://schemas.openxmlformats.org/officeDocument/2006/relationships/image" Target="../media/image18.png"/><Relationship Id="rId14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43DFF5-778F-4F5B-8ED4-DE969B82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6704"/>
            <a:ext cx="10972800" cy="15240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Nevada Transportation Conference</a:t>
            </a:r>
            <a:br>
              <a:rPr lang="en-US" dirty="0"/>
            </a:br>
            <a:r>
              <a:rPr lang="en-US" sz="3200" b="0" dirty="0"/>
              <a:t>Project Manager:  	Dallan Affleck, P.E.</a:t>
            </a:r>
            <a:br>
              <a:rPr lang="en-US" sz="3200" b="0" dirty="0"/>
            </a:br>
            <a:r>
              <a:rPr lang="en-US" sz="3200" b="0" dirty="0"/>
              <a:t>				Jim Mischler, PE (CA Group)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FDAAB6-5C39-40A1-BB28-06409CD54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5/6/2024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95BE13-9F27-7E8F-D069-91EA6CF7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31" y="5267188"/>
            <a:ext cx="2892494" cy="63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7777D-91F2-00B7-28BF-07B6E857FCDF}"/>
              </a:ext>
            </a:extLst>
          </p:cNvPr>
          <p:cNvSpPr/>
          <p:nvPr/>
        </p:nvSpPr>
        <p:spPr>
          <a:xfrm>
            <a:off x="3730563" y="321013"/>
            <a:ext cx="4708187" cy="302569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962ABE-4514-B18A-E414-A760A36E6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16" y="389103"/>
            <a:ext cx="4594299" cy="289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12D12CA-BAD5-4369-8627-4DDE24FD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0069"/>
            <a:ext cx="12192000" cy="838200"/>
          </a:xfrm>
        </p:spPr>
        <p:txBody>
          <a:bodyPr/>
          <a:lstStyle/>
          <a:p>
            <a:pPr algn="ctr"/>
            <a:r>
              <a:rPr lang="en-US" sz="4000" dirty="0"/>
              <a:t>I-11/I-515/CC-215 Henderson Interchange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B05757-74B8-4FC8-8937-924ACCA69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24" y="1853287"/>
            <a:ext cx="9918046" cy="487375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r>
              <a:rPr lang="en-US" sz="2800" b="1" dirty="0"/>
              <a:t>3 Proposals Recently Received from the Shortlist</a:t>
            </a:r>
          </a:p>
          <a:p>
            <a:pPr marL="0" indent="0">
              <a:buNone/>
            </a:pPr>
            <a:endParaRPr lang="en-US" b="1" dirty="0"/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54A4"/>
                </a:solidFill>
              </a:rPr>
              <a:t>Kiewit Infrastructure West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54A4"/>
                </a:solidFill>
              </a:rPr>
              <a:t>Ames Construction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54A4"/>
                </a:solidFill>
              </a:rPr>
              <a:t>Fisher Sand and Gravel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216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D0D4D-6D5A-5F68-B427-BB5CB0618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 l="7692" t="16361" r="51218" b="860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2A7DF-1AEA-FE2A-86EF-B9FF6341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Reference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BD931-CE6B-3547-7D55-C2362E6F8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2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Needs are Met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5E22B-8F9F-104A-A566-BBEC36E47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40" y="1020893"/>
            <a:ext cx="7629607" cy="5510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A1B3CB-4CC5-D92A-0724-028B78BD3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813" y="216747"/>
            <a:ext cx="6658187" cy="4710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4929FD-5079-9E6C-8E84-1EF88B351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07" y="4537331"/>
            <a:ext cx="3399141" cy="19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Needs are Met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5E22B-8F9F-104A-A566-BBEC36E47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40" y="1020893"/>
            <a:ext cx="7629607" cy="5510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3CAB99-9C01-9E8B-5ADF-C460479DF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745" y="345437"/>
            <a:ext cx="6666255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6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Needs are Met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5E22B-8F9F-104A-A566-BBEC36E47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40" y="1020893"/>
            <a:ext cx="7629607" cy="5510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52694C-3EBE-8094-EB02-EDC08271A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853" y="941494"/>
            <a:ext cx="6719147" cy="30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2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Crossover 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79487-0B19-0385-8C22-0E995D75F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82" y="960108"/>
            <a:ext cx="3484385" cy="5897891"/>
          </a:xfrm>
        </p:spPr>
        <p:txBody>
          <a:bodyPr/>
          <a:lstStyle/>
          <a:p>
            <a:r>
              <a:rPr lang="en-US" dirty="0"/>
              <a:t>Crossover style interchange provides directional ramp connections with as few as five bridges.</a:t>
            </a:r>
          </a:p>
          <a:p>
            <a:r>
              <a:rPr lang="en-US" dirty="0"/>
              <a:t>Previous applications in Birmingham and near Baltimore served as Gil </a:t>
            </a:r>
            <a:r>
              <a:rPr lang="en-US" dirty="0" err="1"/>
              <a:t>Chlewicki’s</a:t>
            </a:r>
            <a:r>
              <a:rPr lang="en-US" dirty="0"/>
              <a:t> inspiration for his 2003 paper on what he coined as the “Diverging Diamond Interchange”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68AC3-4D06-42CB-5B08-0CB9F291C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697" y="960108"/>
            <a:ext cx="8321761" cy="2065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050B9-1081-B344-EF4B-BAE377EDC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673" y="3025307"/>
            <a:ext cx="4507808" cy="34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6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Crossover 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79487-0B19-0385-8C22-0E995D75F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82" y="960108"/>
            <a:ext cx="8480279" cy="5897891"/>
          </a:xfrm>
        </p:spPr>
        <p:txBody>
          <a:bodyPr/>
          <a:lstStyle/>
          <a:p>
            <a:r>
              <a:rPr lang="en-US" dirty="0"/>
              <a:t>Only the east-west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movement crosses</a:t>
            </a:r>
          </a:p>
          <a:p>
            <a:r>
              <a:rPr lang="en-US" dirty="0"/>
              <a:t>Proximity of west rail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complicates design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Vertical design is key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Median connector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serves I-215 &amp; I-515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and accommodates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future HOV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b="1" dirty="0"/>
              <a:t>Proposers may offer alternative configurations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CC605-5043-B0DC-E1BA-F9CD5AAE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44" y="1069110"/>
            <a:ext cx="8911803" cy="47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22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Crossover 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79487-0B19-0385-8C22-0E995D75F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83" y="960108"/>
            <a:ext cx="3617608" cy="5897891"/>
          </a:xfrm>
        </p:spPr>
        <p:txBody>
          <a:bodyPr/>
          <a:lstStyle/>
          <a:p>
            <a:r>
              <a:rPr lang="en-US" dirty="0"/>
              <a:t>Access from WB Lake Mead Parkway to Gibson Road using braided ramps</a:t>
            </a:r>
          </a:p>
          <a:p>
            <a:r>
              <a:rPr lang="en-US" dirty="0"/>
              <a:t>Portion of western crossover straddle-bent bridge visible at left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</a:t>
            </a:r>
          </a:p>
        </p:txBody>
      </p:sp>
      <p:pic>
        <p:nvPicPr>
          <p:cNvPr id="7" name="Picture 6" descr="A picture containing text, scene, way, road&#10;&#10;Description automatically generated">
            <a:extLst>
              <a:ext uri="{FF2B5EF4-FFF2-40B4-BE49-F238E27FC236}">
                <a16:creationId xmlns:a16="http://schemas.microsoft.com/office/drawing/2014/main" id="{FDAB2C5C-890F-3960-DEA2-85BD4BAAC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51"/>
          <a:stretch/>
        </p:blipFill>
        <p:spPr>
          <a:xfrm>
            <a:off x="3821963" y="906692"/>
            <a:ext cx="8375290" cy="381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3966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64434D7-7C1A-4942-1D4A-3B5CBA457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3" y="0"/>
            <a:ext cx="11345517" cy="6858000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Design-Build Innovation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658E1F9-F8DF-4426-9FFC-215F9F612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431" y="1141984"/>
            <a:ext cx="5350257" cy="2946400"/>
          </a:xfrm>
          <a:solidFill>
            <a:schemeClr val="bg1"/>
          </a:solidFill>
          <a:effectLst>
            <a:softEdge rad="12700"/>
          </a:effectLst>
        </p:spPr>
        <p:txBody>
          <a:bodyPr/>
          <a:lstStyle/>
          <a:p>
            <a:r>
              <a:rPr lang="en-US" dirty="0"/>
              <a:t>Interchange configuration is not prescribed, however:</a:t>
            </a:r>
          </a:p>
          <a:p>
            <a:pPr lvl="1"/>
            <a:r>
              <a:rPr lang="en-US" dirty="0"/>
              <a:t>Provide compliant AIMSUN NEXT model (Version 8.2.4) that adheres to TP Section 11)</a:t>
            </a:r>
          </a:p>
          <a:p>
            <a:pPr lvl="1"/>
            <a:r>
              <a:rPr lang="en-US" dirty="0"/>
              <a:t>Cannot result in need for a supplemental EA or EIS  </a:t>
            </a:r>
          </a:p>
          <a:p>
            <a:pPr lvl="1"/>
            <a:r>
              <a:rPr lang="en-US" dirty="0"/>
              <a:t>Maintain access to local roads, as currently configured in Reference Design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B7A2CE79-2FFB-098A-84C8-DE4807CF6473}"/>
              </a:ext>
            </a:extLst>
          </p:cNvPr>
          <p:cNvSpPr txBox="1">
            <a:spLocks/>
          </p:cNvSpPr>
          <p:nvPr/>
        </p:nvSpPr>
        <p:spPr>
          <a:xfrm>
            <a:off x="1276095" y="5466080"/>
            <a:ext cx="8530337" cy="1391920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Maintaining traffic during construction – the goal is to continue to provide the same number of lanes as currently exists</a:t>
            </a:r>
          </a:p>
          <a:p>
            <a:pPr lvl="1"/>
            <a:r>
              <a:rPr lang="en-US" dirty="0"/>
              <a:t>Provide the required number of traffic lanes in the constructed project</a:t>
            </a:r>
          </a:p>
          <a:p>
            <a:pPr lvl="1"/>
            <a:r>
              <a:rPr lang="en-US" dirty="0"/>
              <a:t>Maintain trails or provide detours that meet accessibility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2564668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43DFF5-778F-4F5B-8ED4-DE969B82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6704"/>
            <a:ext cx="10972800" cy="15240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Thank you!</a:t>
            </a:r>
            <a:br>
              <a:rPr lang="en-US" dirty="0"/>
            </a:br>
            <a:r>
              <a:rPr lang="en-US" sz="3200" b="0" dirty="0"/>
              <a:t>Questions?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FDAAB6-5C39-40A1-BB28-06409CD54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10/25/2023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95BE13-9F27-7E8F-D069-91EA6CF7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31" y="5267188"/>
            <a:ext cx="2892494" cy="63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7777D-91F2-00B7-28BF-07B6E857FCDF}"/>
              </a:ext>
            </a:extLst>
          </p:cNvPr>
          <p:cNvSpPr/>
          <p:nvPr/>
        </p:nvSpPr>
        <p:spPr>
          <a:xfrm>
            <a:off x="3730563" y="321013"/>
            <a:ext cx="4708187" cy="302569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962ABE-4514-B18A-E414-A760A36E6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16" y="389103"/>
            <a:ext cx="4594299" cy="289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E4445-CDE7-5CCF-D0F2-96CA1FA5E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380"/>
          <a:stretch/>
        </p:blipFill>
        <p:spPr>
          <a:xfrm>
            <a:off x="1653435" y="1948160"/>
            <a:ext cx="8254471" cy="464313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12D12CA-BAD5-4369-8627-4DDE24FD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0069"/>
            <a:ext cx="12192000" cy="838200"/>
          </a:xfrm>
        </p:spPr>
        <p:txBody>
          <a:bodyPr/>
          <a:lstStyle/>
          <a:p>
            <a:pPr algn="ctr"/>
            <a:r>
              <a:rPr lang="en-US" sz="7200" dirty="0"/>
              <a:t>Henderson Interchange</a:t>
            </a:r>
            <a:br>
              <a:rPr lang="en-US" sz="7200" dirty="0"/>
            </a:br>
            <a:r>
              <a:rPr lang="en-US" sz="4000" dirty="0"/>
              <a:t>I-11 / I-515 / I-215 / Lake Mead Parkway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8929A-A809-6CE8-88C3-2CD1A6626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28B02-5B8A-3DAD-CCCE-31075DA1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28" y="638607"/>
            <a:ext cx="5605551" cy="56859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BD0478-E7D7-86F4-887B-4352FEC3908F}"/>
              </a:ext>
            </a:extLst>
          </p:cNvPr>
          <p:cNvSpPr/>
          <p:nvPr/>
        </p:nvSpPr>
        <p:spPr>
          <a:xfrm>
            <a:off x="4593265" y="4424030"/>
            <a:ext cx="942754" cy="942754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CBA51C-34A9-DF0E-3051-C8888E72A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509" y="0"/>
            <a:ext cx="4239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Projects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658E1F9-F8DF-4426-9FFC-215F9F612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59" y="1452880"/>
            <a:ext cx="5076953" cy="417068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NEPA limits from I-215 at Valle Verde to Lake Mead Parkway at Van Wagenen (City of Henderson I-215 Widening project will improve west of Stephanie Street)</a:t>
            </a:r>
          </a:p>
          <a:p>
            <a:r>
              <a:rPr lang="en-US" dirty="0"/>
              <a:t>NEPA limits from I-11 at Horizon Drive to I-515 at Galleria Drive (NDOT 3-R project will improve north of Sunset Road)</a:t>
            </a:r>
          </a:p>
          <a:p>
            <a:r>
              <a:rPr lang="en-US" dirty="0"/>
              <a:t>I-11 Designation – Sign Conversion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DCE18-1ECF-A572-5724-E121DA1C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509" y="0"/>
            <a:ext cx="4239491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9426ED-6864-C703-1717-6CD45EAC1893}"/>
              </a:ext>
            </a:extLst>
          </p:cNvPr>
          <p:cNvGrpSpPr/>
          <p:nvPr/>
        </p:nvGrpSpPr>
        <p:grpSpPr>
          <a:xfrm>
            <a:off x="871749" y="2143646"/>
            <a:ext cx="7719570" cy="2237068"/>
            <a:chOff x="871749" y="2143646"/>
            <a:chExt cx="7719570" cy="223706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7DDEDE4-9937-FA0C-3E2E-2C8CEC9BAF69}"/>
                    </a:ext>
                  </a:extLst>
                </p14:cNvPr>
                <p14:cNvContentPartPr/>
                <p14:nvPr/>
              </p14:nvContentPartPr>
              <p14:xfrm>
                <a:off x="882549" y="2884166"/>
                <a:ext cx="2752920" cy="33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7DDEDE4-9937-FA0C-3E2E-2C8CEC9BAF6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8909" y="2776166"/>
                  <a:ext cx="28605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342936E-9BFC-5E9E-B956-903FF6608781}"/>
                    </a:ext>
                  </a:extLst>
                </p14:cNvPr>
                <p14:cNvContentPartPr/>
                <p14:nvPr/>
              </p14:nvContentPartPr>
              <p14:xfrm>
                <a:off x="871749" y="2525246"/>
                <a:ext cx="4789080" cy="109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342936E-9BFC-5E9E-B956-903FF66087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8109" y="2417606"/>
                  <a:ext cx="48967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5F40D3-0D8E-983E-E093-6E41CCB0CA70}"/>
                    </a:ext>
                  </a:extLst>
                </p14:cNvPr>
                <p14:cNvContentPartPr/>
                <p14:nvPr/>
              </p14:nvContentPartPr>
              <p14:xfrm>
                <a:off x="2188989" y="2143646"/>
                <a:ext cx="3373920" cy="77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5F40D3-0D8E-983E-E093-6E41CCB0CA7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34989" y="2035646"/>
                  <a:ext cx="348156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FBED730-3DC6-97B0-5EDD-DEB2D0C7A4E7}"/>
                    </a:ext>
                  </a:extLst>
                </p14:cNvPr>
                <p14:cNvContentPartPr/>
                <p14:nvPr/>
              </p14:nvContentPartPr>
              <p14:xfrm>
                <a:off x="8274159" y="4344714"/>
                <a:ext cx="317160" cy="36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FBED730-3DC6-97B0-5EDD-DEB2D0C7A4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20159" y="4237074"/>
                  <a:ext cx="424800" cy="25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48D045-0790-009F-7785-EB9E370687F3}"/>
              </a:ext>
            </a:extLst>
          </p:cNvPr>
          <p:cNvGrpSpPr/>
          <p:nvPr/>
        </p:nvGrpSpPr>
        <p:grpSpPr>
          <a:xfrm>
            <a:off x="782829" y="1613754"/>
            <a:ext cx="8878770" cy="2926412"/>
            <a:chOff x="782829" y="1613754"/>
            <a:chExt cx="8878770" cy="292641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287D38C-61CB-F721-D291-0E2C71E36101}"/>
                    </a:ext>
                  </a:extLst>
                </p14:cNvPr>
                <p14:cNvContentPartPr/>
                <p14:nvPr/>
              </p14:nvContentPartPr>
              <p14:xfrm>
                <a:off x="9534159" y="1613754"/>
                <a:ext cx="127440" cy="214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287D38C-61CB-F721-D291-0E2C71E3610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480159" y="1505573"/>
                  <a:ext cx="235080" cy="4309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F258AB8-4873-84B2-71ED-C9D3C8F7F197}"/>
                    </a:ext>
                  </a:extLst>
                </p14:cNvPr>
                <p14:cNvContentPartPr/>
                <p14:nvPr/>
              </p14:nvContentPartPr>
              <p14:xfrm>
                <a:off x="859869" y="4092326"/>
                <a:ext cx="4447800" cy="120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F258AB8-4873-84B2-71ED-C9D3C8F7F19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5869" y="3984326"/>
                  <a:ext cx="455544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8A36AB9-F3CE-60B9-32C4-B8DBCB33BC75}"/>
                    </a:ext>
                  </a:extLst>
                </p14:cNvPr>
                <p14:cNvContentPartPr/>
                <p14:nvPr/>
              </p14:nvContentPartPr>
              <p14:xfrm>
                <a:off x="782829" y="4451966"/>
                <a:ext cx="3224160" cy="88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8A36AB9-F3CE-60B9-32C4-B8DBCB33BC7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8829" y="4343966"/>
                  <a:ext cx="3331800" cy="30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0A2FE5-08F6-B8C1-A162-22CA926EEFC3}"/>
              </a:ext>
            </a:extLst>
          </p:cNvPr>
          <p:cNvGrpSpPr/>
          <p:nvPr/>
        </p:nvGrpSpPr>
        <p:grpSpPr>
          <a:xfrm>
            <a:off x="845259" y="1721214"/>
            <a:ext cx="11175840" cy="3643920"/>
            <a:chOff x="784996" y="1718204"/>
            <a:chExt cx="11175840" cy="364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24AF941-E11F-C4AA-5CED-24676CFC60E7}"/>
                    </a:ext>
                  </a:extLst>
                </p14:cNvPr>
                <p14:cNvContentPartPr/>
                <p14:nvPr/>
              </p14:nvContentPartPr>
              <p14:xfrm>
                <a:off x="9562156" y="1718204"/>
                <a:ext cx="2398680" cy="3643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24AF941-E11F-C4AA-5CED-24676CFC60E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08516" y="1610564"/>
                  <a:ext cx="2506320" cy="38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AD7C0E2-54B0-8E8E-2FC4-F83BE0A4D882}"/>
                    </a:ext>
                  </a:extLst>
                </p14:cNvPr>
                <p14:cNvContentPartPr/>
                <p14:nvPr/>
              </p14:nvContentPartPr>
              <p14:xfrm>
                <a:off x="784996" y="5039924"/>
                <a:ext cx="4142880" cy="45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AD7C0E2-54B0-8E8E-2FC4-F83BE0A4D88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31356" y="4931924"/>
                  <a:ext cx="4250520" cy="261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2556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425222"/>
          </a:xfrm>
        </p:spPr>
        <p:txBody>
          <a:bodyPr/>
          <a:lstStyle/>
          <a:p>
            <a:r>
              <a:rPr lang="en-US" dirty="0"/>
              <a:t>I-215 Widening - Pecos Rd. to Stephanie St.</a:t>
            </a:r>
            <a:br>
              <a:rPr lang="en-US" dirty="0"/>
            </a:br>
            <a:r>
              <a:rPr lang="en-US" dirty="0"/>
              <a:t>City of Henderson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658E1F9-F8DF-4426-9FFC-215F9F612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3566"/>
            <a:ext cx="10024533" cy="491207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Funded by CCPW</a:t>
            </a:r>
          </a:p>
          <a:p>
            <a:r>
              <a:rPr lang="en-US" dirty="0"/>
              <a:t>Administered by COH.</a:t>
            </a:r>
          </a:p>
          <a:p>
            <a:r>
              <a:rPr lang="en-US" dirty="0"/>
              <a:t>NDOT has maintenance of this section of the I-215</a:t>
            </a:r>
          </a:p>
          <a:p>
            <a:r>
              <a:rPr lang="en-US" dirty="0"/>
              <a:t>Improvements</a:t>
            </a:r>
          </a:p>
          <a:p>
            <a:pPr lvl="1"/>
            <a:r>
              <a:rPr lang="en-US" dirty="0"/>
              <a:t>I-215 - Widening - 3 to 5 lanes plus auxiliary lanes.</a:t>
            </a:r>
          </a:p>
          <a:p>
            <a:pPr lvl="1"/>
            <a:r>
              <a:rPr lang="en-US" dirty="0"/>
              <a:t>Pecos Road./St. Rose Pkwy. - Interchange and arterial improvements</a:t>
            </a:r>
          </a:p>
          <a:p>
            <a:pPr lvl="1"/>
            <a:r>
              <a:rPr lang="en-US" dirty="0"/>
              <a:t>Ramp Reconstruction - Valle Verde Dr. &amp; Stephanie St.</a:t>
            </a:r>
          </a:p>
          <a:p>
            <a:pPr lvl="1"/>
            <a:r>
              <a:rPr lang="en-US" dirty="0"/>
              <a:t>Green Valley Pkwy. – DDI &amp; arterial improvements.</a:t>
            </a:r>
          </a:p>
          <a:p>
            <a:r>
              <a:rPr lang="en-US" dirty="0"/>
              <a:t>Construction Summer 2024.</a:t>
            </a:r>
          </a:p>
        </p:txBody>
      </p:sp>
    </p:spTree>
    <p:extLst>
      <p:ext uri="{BB962C8B-B14F-4D97-AF65-F5344CB8AC3E}">
        <p14:creationId xmlns:p14="http://schemas.microsoft.com/office/powerpoint/2010/main" val="911120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E64F-E829-0485-E249-C35CF714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DDI at Green Valley Parkway.</a:t>
            </a:r>
            <a:br>
              <a:rPr lang="en-US" dirty="0"/>
            </a:br>
            <a:r>
              <a:rPr lang="en-US" sz="1600" dirty="0"/>
              <a:t>I-215 Widening - Pecos Rd. to Stephanie St.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9189B-A560-ED36-182F-ECB6FCFCD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4E35A7-F12E-3CB5-7649-8DD0C1B1A08E}"/>
              </a:ext>
            </a:extLst>
          </p:cNvPr>
          <p:cNvGrpSpPr/>
          <p:nvPr/>
        </p:nvGrpSpPr>
        <p:grpSpPr>
          <a:xfrm>
            <a:off x="9841" y="1563938"/>
            <a:ext cx="12192000" cy="4487332"/>
            <a:chOff x="519443" y="2159000"/>
            <a:chExt cx="9345944" cy="3657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4C2834-C8F0-CD14-08F1-9C0FA49FB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443" y="2159000"/>
              <a:ext cx="4907887" cy="3657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6D3CED-A519-FEF2-B7B0-48E5C957B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0566" y="2159000"/>
              <a:ext cx="4404821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72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658E1F9-F8DF-4426-9FFC-215F9F612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5627" y="876712"/>
            <a:ext cx="4707728" cy="378035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PEL Study 2023</a:t>
            </a:r>
          </a:p>
          <a:p>
            <a:r>
              <a:rPr lang="en-US" dirty="0"/>
              <a:t>Alternative I-11 routs</a:t>
            </a:r>
          </a:p>
          <a:p>
            <a:r>
              <a:rPr lang="en-US" dirty="0"/>
              <a:t>Selected (US-95 / I-515).</a:t>
            </a:r>
          </a:p>
          <a:p>
            <a:r>
              <a:rPr lang="en-US" dirty="0"/>
              <a:t>FHWA Approval 1/2024</a:t>
            </a:r>
          </a:p>
          <a:p>
            <a:r>
              <a:rPr lang="en-US" dirty="0"/>
              <a:t>This rout is nearly at interstate standards – Improvements limited to</a:t>
            </a:r>
          </a:p>
          <a:p>
            <a:pPr lvl="1"/>
            <a:r>
              <a:rPr lang="en-US" dirty="0"/>
              <a:t>Sign updates coordinated with current construction projects.</a:t>
            </a:r>
          </a:p>
          <a:p>
            <a:pPr lvl="1"/>
            <a:r>
              <a:rPr lang="en-US" dirty="0"/>
              <a:t>Signage conversion to show I-11</a:t>
            </a:r>
          </a:p>
          <a:p>
            <a:r>
              <a:rPr lang="en-US" dirty="0"/>
              <a:t>The project is advertising this month.  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8037F25-EE52-E56D-7C16-5FF70B157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407"/>
            <a:ext cx="6992727" cy="5700593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223" y="307192"/>
            <a:ext cx="10972800" cy="1425222"/>
          </a:xfrm>
        </p:spPr>
        <p:txBody>
          <a:bodyPr/>
          <a:lstStyle/>
          <a:p>
            <a:r>
              <a:rPr lang="en-US" dirty="0"/>
              <a:t>I-11 Designation Update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6641FD0-9F51-4F65-2969-8F3C90BF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24" y="145094"/>
            <a:ext cx="1781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68EE-0958-9631-111E-AB06BF55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4A557-492E-C304-4EFD-9F6D8E6D14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71353-483E-D7DA-B8D1-F83B70BAB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" y="396836"/>
            <a:ext cx="12192000" cy="64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24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Process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658E1F9-F8DF-4426-9FFC-215F9F612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77783"/>
            <a:ext cx="3105934" cy="3571924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RFQ*</a:t>
            </a:r>
          </a:p>
          <a:p>
            <a:r>
              <a:rPr lang="en-US" b="1" dirty="0"/>
              <a:t>Statement of Qualifications*</a:t>
            </a:r>
          </a:p>
          <a:p>
            <a:r>
              <a:rPr lang="en-US" b="1" dirty="0"/>
              <a:t>Shortlist/RFP*</a:t>
            </a:r>
          </a:p>
          <a:p>
            <a:r>
              <a:rPr lang="en-US" b="1" dirty="0"/>
              <a:t>Proposal*</a:t>
            </a:r>
          </a:p>
          <a:p>
            <a:r>
              <a:rPr lang="en-US" dirty="0"/>
              <a:t>Selection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*Complete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836E44-5A07-B86F-614E-063F859A1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051" y="822080"/>
            <a:ext cx="8582325" cy="603592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D96D3ED-6C3D-FCC9-B86E-F3C5E8A8F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74" y="236713"/>
            <a:ext cx="2081561" cy="788020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4700E1CB-D7F7-53AA-E0E9-1C34474DC3A4}"/>
              </a:ext>
            </a:extLst>
          </p:cNvPr>
          <p:cNvSpPr txBox="1">
            <a:spLocks/>
          </p:cNvSpPr>
          <p:nvPr/>
        </p:nvSpPr>
        <p:spPr>
          <a:xfrm>
            <a:off x="5457441" y="4020938"/>
            <a:ext cx="4582800" cy="13322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FFFFFF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/>
              <a:t>Design Builders develop Alternative Technical Concepts and their proposals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D2ED5-D1D1-882F-BA81-F6360709F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24954">
            <a:off x="3123281" y="3689380"/>
            <a:ext cx="600099" cy="114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14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B1ECEDA-A4FE-43B9-A953-1D7B509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Henderson Interchange Schedule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658E1F9-F8DF-4426-9FFC-215F9F612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682" y="1285669"/>
            <a:ext cx="9939615" cy="526893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RFQ: Early April 2023</a:t>
            </a:r>
          </a:p>
          <a:p>
            <a:r>
              <a:rPr lang="en-US" dirty="0"/>
              <a:t>Shortlist: July 2023</a:t>
            </a:r>
          </a:p>
          <a:p>
            <a:r>
              <a:rPr lang="en-US" dirty="0"/>
              <a:t>Draft RFP: July 2023</a:t>
            </a:r>
          </a:p>
          <a:p>
            <a:r>
              <a:rPr lang="en-US" dirty="0"/>
              <a:t>Final RFP: Sept 2023</a:t>
            </a:r>
          </a:p>
          <a:p>
            <a:r>
              <a:rPr lang="en-US" dirty="0"/>
              <a:t>Proposals Received: Apr 2024</a:t>
            </a:r>
          </a:p>
          <a:p>
            <a:r>
              <a:rPr lang="en-US" dirty="0"/>
              <a:t>Selection: Jun 2024</a:t>
            </a:r>
          </a:p>
          <a:p>
            <a:r>
              <a:rPr lang="en-US" dirty="0"/>
              <a:t>Contract Award: Jul 2023</a:t>
            </a:r>
          </a:p>
          <a:p>
            <a:r>
              <a:rPr lang="en-US" dirty="0"/>
              <a:t>NTP 1: Late Summer 2024</a:t>
            </a:r>
          </a:p>
          <a:p>
            <a:r>
              <a:rPr lang="en-US" dirty="0"/>
              <a:t>Design &amp; Construction 2024-2029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D25AA-EB32-1BF4-AF83-92938A251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155" y="3192248"/>
            <a:ext cx="474177" cy="985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EC763-346B-7BCD-B103-4ACD9E190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626" y="4140695"/>
            <a:ext cx="815411" cy="922552"/>
          </a:xfrm>
          <a:prstGeom prst="rect">
            <a:avLst/>
          </a:prstGeom>
        </p:spPr>
      </p:pic>
      <p:pic>
        <p:nvPicPr>
          <p:cNvPr id="5" name="Picture 4" descr="A timeline with different colored arrows&#10;&#10;Description automatically generated">
            <a:extLst>
              <a:ext uri="{FF2B5EF4-FFF2-40B4-BE49-F238E27FC236}">
                <a16:creationId xmlns:a16="http://schemas.microsoft.com/office/drawing/2014/main" id="{5BCAE4FD-5C23-6C08-7D46-395BB6968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14" y="1107139"/>
            <a:ext cx="7062230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1579"/>
      </p:ext>
    </p:extLst>
  </p:cSld>
  <p:clrMapOvr>
    <a:masterClrMapping/>
  </p:clrMapOvr>
</p:sld>
</file>

<file path=ppt/theme/theme1.xml><?xml version="1.0" encoding="utf-8"?>
<a:theme xmlns:a="http://schemas.openxmlformats.org/drawingml/2006/main" name="NDOT_darkBlue">
  <a:themeElements>
    <a:clrScheme name="NDOT Color Palette">
      <a:dk1>
        <a:srgbClr val="25282A"/>
      </a:dk1>
      <a:lt1>
        <a:sysClr val="window" lastClr="000000"/>
      </a:lt1>
      <a:dk2>
        <a:srgbClr val="071F48"/>
      </a:dk2>
      <a:lt2>
        <a:srgbClr val="EBEBEB"/>
      </a:lt2>
      <a:accent1>
        <a:srgbClr val="010E78"/>
      </a:accent1>
      <a:accent2>
        <a:srgbClr val="009999"/>
      </a:accent2>
      <a:accent3>
        <a:srgbClr val="FF8C05"/>
      </a:accent3>
      <a:accent4>
        <a:srgbClr val="FF6036"/>
      </a:accent4>
      <a:accent5>
        <a:srgbClr val="0092D7"/>
      </a:accent5>
      <a:accent6>
        <a:srgbClr val="FFB90B"/>
      </a:accent6>
      <a:hlink>
        <a:srgbClr val="FF6036"/>
      </a:hlink>
      <a:folHlink>
        <a:srgbClr val="BFBFBF"/>
      </a:folHlink>
    </a:clrScheme>
    <a:fontScheme name="NDOT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OT SWOT TO2_PPT_dkBlue_v3.potx" id="{9E28C3F9-069A-499B-85FA-EE599B306F32}" vid="{B20E5168-4C8F-4755-88B9-75415D64BC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B1E1C44A6188408434DBA3DF8D327D" ma:contentTypeVersion="23" ma:contentTypeDescription="Create a new document." ma:contentTypeScope="" ma:versionID="ce72c3ee61290f543c22b6adcad2bd20">
  <xsd:schema xmlns:xsd="http://www.w3.org/2001/XMLSchema" xmlns:xs="http://www.w3.org/2001/XMLSchema" xmlns:p="http://schemas.microsoft.com/office/2006/metadata/properties" xmlns:ns1="http://schemas.microsoft.com/sharepoint/v3" xmlns:ns2="8e55e918-e8de-4528-a6ef-314052a61119" xmlns:ns3="2ce331a5-c774-4e17-9fd8-005c63b67953" targetNamespace="http://schemas.microsoft.com/office/2006/metadata/properties" ma:root="true" ma:fieldsID="b1335c06a28fc6c0d6fd8e6bd7866f94" ns1:_="" ns2:_="" ns3:_="">
    <xsd:import namespace="http://schemas.microsoft.com/sharepoint/v3"/>
    <xsd:import namespace="8e55e918-e8de-4528-a6ef-314052a61119"/>
    <xsd:import namespace="2ce331a5-c774-4e17-9fd8-005c63b679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5e918-e8de-4528-a6ef-314052a61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a0c7b5c-1dc1-4f68-be46-a2d9993638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e331a5-c774-4e17-9fd8-005c63b6795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08649339-33b6-404e-9ad3-143a51d705e1}" ma:internalName="TaxCatchAll" ma:showField="CatchAllData" ma:web="2ce331a5-c774-4e17-9fd8-005c63b679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51B583-CEC5-41F8-AE2C-BB3BA76E25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32C612-226D-4A97-B717-94D666FBB2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e55e918-e8de-4528-a6ef-314052a61119"/>
    <ds:schemaRef ds:uri="2ce331a5-c774-4e17-9fd8-005c63b679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7619</TotalTime>
  <Words>694</Words>
  <Application>Microsoft Office PowerPoint</Application>
  <PresentationFormat>Widescreen</PresentationFormat>
  <Paragraphs>117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Segoe UI</vt:lpstr>
      <vt:lpstr>Wingdings</vt:lpstr>
      <vt:lpstr>NDOT_darkBlue</vt:lpstr>
      <vt:lpstr>Nevada Transportation Conference Project Manager:   Dallan Affleck, P.E.     Jim Mischler, PE (CA Group) </vt:lpstr>
      <vt:lpstr>Henderson Interchange I-11 / I-515 / I-215 / Lake Mead Parkway</vt:lpstr>
      <vt:lpstr>Regional Projects</vt:lpstr>
      <vt:lpstr>I-215 Widening - Pecos Rd. to Stephanie St. City of Henderson</vt:lpstr>
      <vt:lpstr>DDI at Green Valley Parkway. I-215 Widening - Pecos Rd. to Stephanie St.</vt:lpstr>
      <vt:lpstr>I-11 Designation Update</vt:lpstr>
      <vt:lpstr>PowerPoint Presentation</vt:lpstr>
      <vt:lpstr>Procurement Process</vt:lpstr>
      <vt:lpstr>Henderson Interchange Schedule</vt:lpstr>
      <vt:lpstr>I-11/I-515/CC-215 Henderson Interchange</vt:lpstr>
      <vt:lpstr>Reference Design</vt:lpstr>
      <vt:lpstr>How Needs are Met</vt:lpstr>
      <vt:lpstr>How Needs are Met</vt:lpstr>
      <vt:lpstr>How Needs are Met</vt:lpstr>
      <vt:lpstr>Crossover Configuration</vt:lpstr>
      <vt:lpstr>Crossover Configuration</vt:lpstr>
      <vt:lpstr>Crossover Configuration</vt:lpstr>
      <vt:lpstr>Design-Build Innovation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and Introductions</dc:title>
  <dc:creator>James Mischler</dc:creator>
  <cp:lastModifiedBy>Affleck, Dallan K.</cp:lastModifiedBy>
  <cp:revision>37</cp:revision>
  <dcterms:created xsi:type="dcterms:W3CDTF">2023-02-14T23:46:54Z</dcterms:created>
  <dcterms:modified xsi:type="dcterms:W3CDTF">2024-05-07T15:17:05Z</dcterms:modified>
</cp:coreProperties>
</file>